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954" r:id="rId4"/>
  </p:sldMasterIdLst>
  <p:notesMasterIdLst>
    <p:notesMasterId r:id="rId11"/>
  </p:notesMasterIdLst>
  <p:handoutMasterIdLst>
    <p:handoutMasterId r:id="rId12"/>
  </p:handoutMasterIdLst>
  <p:sldIdLst>
    <p:sldId id="261" r:id="rId5"/>
    <p:sldId id="273" r:id="rId6"/>
    <p:sldId id="274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87175F"/>
    <a:srgbClr val="EEC621"/>
    <a:srgbClr val="E58C09"/>
    <a:srgbClr val="43467B"/>
    <a:srgbClr val="AEA422"/>
    <a:srgbClr val="F69E1D"/>
    <a:srgbClr val="E19E6B"/>
    <a:srgbClr val="75503A"/>
    <a:srgbClr val="DDB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DBED569-4797-4DF1-A0F4-6AAB3CD982D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5680" autoAdjust="0"/>
  </p:normalViewPr>
  <p:slideViewPr>
    <p:cSldViewPr>
      <p:cViewPr varScale="1">
        <p:scale>
          <a:sx n="79" d="100"/>
          <a:sy n="79" d="100"/>
        </p:scale>
        <p:origin x="720" y="96"/>
      </p:cViewPr>
      <p:guideLst/>
    </p:cSldViewPr>
  </p:slideViewPr>
  <p:outlineViewPr>
    <p:cViewPr>
      <p:scale>
        <a:sx n="33" d="100"/>
        <a:sy n="33" d="100"/>
      </p:scale>
      <p:origin x="0" y="-208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3840" y="-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464472-DAE5-4012-9A5A-CB432293B4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6DB41-0314-4E22-8F5A-547FA67B06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33E32-5603-440A-ACDD-7442C88C5FED}" type="datetimeFigureOut">
              <a:rPr lang="en-US" smtClean="0">
                <a:latin typeface="Tw Cen MT" panose="020B0602020104020603" pitchFamily="34" charset="0"/>
              </a:rPr>
              <a:t>3/11/2023</a:t>
            </a:fld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3188E-D235-4A3B-823C-E0E10F336C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3A68C-A1CC-4704-8503-01E13B0AED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1589-0F8A-400D-AEF4-57688446A2F5}" type="slidenum">
              <a:rPr lang="en-US" smtClean="0">
                <a:latin typeface="Tw Cen MT" panose="020B0602020104020603" pitchFamily="34" charset="0"/>
              </a:rPr>
              <a:t>‹#›</a:t>
            </a:fld>
            <a:endParaRPr lang="en-US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10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AF4A386A-BFE4-4655-9801-CBB04655F27A}" type="datetimeFigureOut">
              <a:rPr lang="en-US" noProof="0" smtClean="0"/>
              <a:pPr/>
              <a:t>3/11/2023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DAE5FABD-26C8-4F74-B1E3-45BC91BC9D7B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775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47987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4910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99942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12540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2038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39592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540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5529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5425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sea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14886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4971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2375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7665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53620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_Triangle patch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05BCA9F-FC20-461D-9118-7EC2AC28D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75958" y="0"/>
            <a:ext cx="9016043" cy="6858000"/>
          </a:xfrm>
          <a:custGeom>
            <a:avLst/>
            <a:gdLst>
              <a:gd name="connsiteX0" fmla="*/ 5153328 w 9016043"/>
              <a:gd name="connsiteY0" fmla="*/ 0 h 6858000"/>
              <a:gd name="connsiteX1" fmla="*/ 9016043 w 9016043"/>
              <a:gd name="connsiteY1" fmla="*/ 0 h 6858000"/>
              <a:gd name="connsiteX2" fmla="*/ 9016043 w 9016043"/>
              <a:gd name="connsiteY2" fmla="*/ 6858000 h 6858000"/>
              <a:gd name="connsiteX3" fmla="*/ 0 w 9016043"/>
              <a:gd name="connsiteY3" fmla="*/ 6858000 h 6858000"/>
              <a:gd name="connsiteX4" fmla="*/ 5153328 w 9016043"/>
              <a:gd name="connsiteY4" fmla="*/ 681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6043" h="6858000">
                <a:moveTo>
                  <a:pt x="5153328" y="0"/>
                </a:moveTo>
                <a:lnTo>
                  <a:pt x="9016043" y="0"/>
                </a:lnTo>
                <a:lnTo>
                  <a:pt x="9016043" y="6858000"/>
                </a:lnTo>
                <a:lnTo>
                  <a:pt x="0" y="6858000"/>
                </a:lnTo>
                <a:lnTo>
                  <a:pt x="5153328" y="6818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4092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F869F17-9BF3-4974-956D-0CBCD60BA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2137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54DBB0-1027-4E5D-B635-00F2F173A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33771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92082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whit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01" y="112976"/>
            <a:ext cx="6858000" cy="6745024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E59725C5-1168-4A5F-B420-8E056201968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5400000">
            <a:off x="5238089" y="208890"/>
            <a:ext cx="6745024" cy="6553200"/>
          </a:xfrm>
          <a:gradFill flip="none" rotWithShape="1">
            <a:gsLst>
              <a:gs pos="0">
                <a:schemeClr val="bg1"/>
              </a:gs>
              <a:gs pos="82000">
                <a:schemeClr val="bg1">
                  <a:alpha val="0"/>
                </a:schemeClr>
              </a:gs>
            </a:gsLst>
            <a:lin ang="16200000" scaled="1"/>
            <a:tileRect/>
          </a:gra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532AFA8-ADE4-4C3E-AF0A-235C72499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7721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  <p15:guide id="3" pos="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horizontal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11094718" cy="175712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709677"/>
            <a:ext cx="11094717" cy="1500876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232B29A-2701-4A73-83CF-09E0AB1B2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46410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5775959" cy="354355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53200" y="2667001"/>
            <a:ext cx="5090157" cy="3543552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A52166E-5DA9-4AA1-9355-E8DBFDD90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64095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617492"/>
            <a:ext cx="9890759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9FF8476-DF8C-4276-8CF6-44BC91B88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0053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11099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446520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C5AD12C-F7F6-431D-ABA4-F7E37CACE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90030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698" y="3735622"/>
            <a:ext cx="5013960" cy="2408917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38376498-C218-4EDB-8416-A59802EF2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39000" y="1981199"/>
            <a:ext cx="4389542" cy="4163339"/>
          </a:xfr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589520" y="2286000"/>
            <a:ext cx="3688080" cy="358140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EC81B64-070E-43F3-BCB5-833AB965D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3717925"/>
            <a:ext cx="914400" cy="93027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5893EC-1256-429B-9581-379342C23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6431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Multiple images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0" y="4176259"/>
            <a:ext cx="4343400" cy="1968280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96DE17A8-F4B7-4571-A6E8-FD28BA425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42834" y="1066801"/>
            <a:ext cx="3505199" cy="50777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9D9A0502-98A2-467D-BE1C-CE8391C73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191000" y="4343400"/>
            <a:ext cx="2743200" cy="18011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8298DB4E-3B92-4CA4-852A-9F647E721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91000" y="1066801"/>
            <a:ext cx="2743200" cy="312602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E528B4D-15E8-4161-96F7-75D0217AD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9429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67450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67066A-9B9E-468B-97C6-94BF615FA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AF7E6-6C19-4A41-BFA5-44C4F2A3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1247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C59837-0A86-4467-BB38-E2AC882F3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57779-E765-4EC2-825C-B8E41285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4607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61801" y="1189969"/>
            <a:ext cx="4389542" cy="4677431"/>
          </a:xfrm>
          <a:solidFill>
            <a:schemeClr val="bg1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612321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Important Content</a:t>
            </a:r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E16EF6-8987-4193-B346-1BEA14401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2D4840-4EB5-4438-9A16-D0006A68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6413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1470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50D09E5B-B146-4D08-82EC-846DD89B0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462" y="0"/>
            <a:ext cx="9931338" cy="6823040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88940597-2E9A-4141-B2D0-C488487F1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0"/>
            <a:ext cx="50863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609600"/>
            <a:ext cx="7429500" cy="56388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05000"/>
            <a:ext cx="5864382" cy="22752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EA44EEDB-C599-41AA-9D84-D53811C28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896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FE574478-76DE-4613-8FBD-36B353081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8391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6533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2269" y="1189969"/>
            <a:ext cx="4389542" cy="4677431"/>
          </a:xfrm>
          <a:solidFill>
            <a:schemeClr val="accent2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902789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AC89BA5-7D71-4838-92DC-A9DD44EC0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14DBA-0879-4C83-B4B4-EECB085A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441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97681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527803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27803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527803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94646A1-59D8-49D7-B0E1-B7771AB22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8066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35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5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358640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F4C1E55C-86D8-4053-9865-59D5B4F8A35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B68B60C-9D86-4961-A5CE-AB650CA336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6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AFE200E7-D3F0-41C3-92B0-E09677035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168336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20633DF-6AFD-4B07-9AFD-09317A9CC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66824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38400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4391622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4666886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4517480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2157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23061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3556396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3846999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3697593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5562600" y="4689732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4000" y="4980335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48944" y="4830929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2847411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151214" y="2035302"/>
            <a:ext cx="4312844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840" y="2280181"/>
            <a:ext cx="49377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756426" y="1935993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71132" y="3576256"/>
            <a:ext cx="5392925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640" y="3846999"/>
            <a:ext cx="40233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774508" y="350281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949699" y="5117210"/>
            <a:ext cx="6514359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8641" y="5362089"/>
            <a:ext cx="29565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80392" y="501790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F57DF2-7AB9-4D3A-AADE-E93D5621B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89743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2018097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6B9C406-BFD3-481F-9B48-3DCA3A330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7518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F3D50D-B3D8-4A41-84D8-4BE250D1B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94856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1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1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6321F101-EC7B-4128-A7FA-373AC507D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2672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2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229667AF-39CB-43E6-8D30-A2DDF8365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0010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3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EB4CA538-2AD9-458A-B582-2FBFEAF60CF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672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857C263B-EA99-4350-84C0-08B9746AEC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010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</p:spTree>
    <p:extLst>
      <p:ext uri="{BB962C8B-B14F-4D97-AF65-F5344CB8AC3E}">
        <p14:creationId xmlns:p14="http://schemas.microsoft.com/office/powerpoint/2010/main" val="1184759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751397" y="5027659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23902" y="2057402"/>
            <a:ext cx="2743197" cy="274319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1021" y="5307558"/>
            <a:ext cx="31089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FD9C5C0-2B13-4BD9-BA25-5F692DE9E82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1021" y="5688559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71D9F8-CAE6-4680-A029-F96D0F1441FD}"/>
              </a:ext>
            </a:extLst>
          </p:cNvPr>
          <p:cNvCxnSpPr>
            <a:cxnSpLocks/>
          </p:cNvCxnSpPr>
          <p:nvPr userDrawn="1"/>
        </p:nvCxnSpPr>
        <p:spPr>
          <a:xfrm flipH="1">
            <a:off x="3907846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1598D0-210A-4FC8-9A7B-BFA0921CF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536511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606439E2-68F5-46DF-9799-ABBEBECFD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906013" y="2754546"/>
            <a:ext cx="3254399" cy="2828600"/>
            <a:chOff x="4431264" y="2199060"/>
            <a:chExt cx="3363136" cy="28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5E9585-55FC-4C03-8122-DED9B077D9F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2403E01-A7A9-4801-84C2-A2B3D9B7F577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BDA24073-E1E8-43FF-B135-B2947B972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5426747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DAD1D946-AD65-4E2D-A739-D93BA1AC1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4408933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036FD13F-5CDF-4A6F-A890-1F23EA590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6458832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A974DF-48E5-46E7-9453-8A47028BC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036660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A85692E-DBD5-4FD7-95CA-849C10263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8665325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6422F5-A2F2-43D5-84EE-F875A28A7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034827" y="2754546"/>
            <a:ext cx="3254399" cy="2828600"/>
            <a:chOff x="4431264" y="2199060"/>
            <a:chExt cx="3363136" cy="28286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BDD12EB-7EFD-4370-A7C6-9E57D6A7C6D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D1AAC8-713E-418F-B7B4-27B58BDFD77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DEE070FD-95C9-4396-B429-69E1E14E3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555561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Picture Placeholder 8">
            <a:extLst>
              <a:ext uri="{FF2B5EF4-FFF2-40B4-BE49-F238E27FC236}">
                <a16:creationId xmlns:a16="http://schemas.microsoft.com/office/drawing/2014/main" id="{5A9E7D40-35C3-4F7D-AAB6-D4168037C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537747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13CB6343-C37E-4656-A566-EA9A3A1B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587646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4" name="Text Placeholder 7">
            <a:extLst>
              <a:ext uri="{FF2B5EF4-FFF2-40B4-BE49-F238E27FC236}">
                <a16:creationId xmlns:a16="http://schemas.microsoft.com/office/drawing/2014/main" id="{847B0A6E-95FE-4876-8783-F2D69813E0D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595850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4E9CD2A8-E96D-45CF-B252-F6F8267FF34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57415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1AE8BBFE-01C4-4028-9B89-8D3A005A4B8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64282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7" name="Text Placeholder 7">
            <a:extLst>
              <a:ext uri="{FF2B5EF4-FFF2-40B4-BE49-F238E27FC236}">
                <a16:creationId xmlns:a16="http://schemas.microsoft.com/office/drawing/2014/main" id="{49C15349-435A-457E-9835-D4345AD3ED9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27786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06DC437D-C5F6-49FA-8BF0-932297827E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689351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9DB16E7F-EE86-4AF9-871B-5614FE2D44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96218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6222131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960064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8864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88864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46423" y="665228"/>
            <a:ext cx="0" cy="740664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8112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5204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04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400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492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492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44977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5904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5904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2595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87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9687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9066634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775905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775905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2609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596641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25441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5441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112012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527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8815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69127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5010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308140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115251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8265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_Deep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31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178095" y="1905000"/>
            <a:ext cx="1255400" cy="1255400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01136" y="2288331"/>
            <a:ext cx="3108959" cy="290097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01136" y="2566041"/>
            <a:ext cx="3108959" cy="221043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670561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0984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29272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473699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65467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6" hasCustomPrompt="1"/>
          </p:nvPr>
        </p:nvSpPr>
        <p:spPr>
          <a:xfrm>
            <a:off x="8353860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10160971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69BD202-1C38-47A5-8B06-0AADB78AA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2642433"/>
            <a:ext cx="0" cy="5564151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68CF0B9D-069C-46BA-9B77-7BDE114F3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29272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6EB5CB55-9BF0-4309-AA93-9540CDA1CE2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5908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0" name="Text Placeholder 7">
            <a:extLst>
              <a:ext uri="{FF2B5EF4-FFF2-40B4-BE49-F238E27FC236}">
                <a16:creationId xmlns:a16="http://schemas.microsoft.com/office/drawing/2014/main" id="{184A6FF6-89E5-41B3-83AD-E1F1AC1C7187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5908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65909E03-0C86-44C4-9260-484E8CF63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8" hasCustomPrompt="1"/>
          </p:nvPr>
        </p:nvSpPr>
        <p:spPr>
          <a:xfrm>
            <a:off x="473699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Text Placeholder 7">
            <a:extLst>
              <a:ext uri="{FF2B5EF4-FFF2-40B4-BE49-F238E27FC236}">
                <a16:creationId xmlns:a16="http://schemas.microsoft.com/office/drawing/2014/main" id="{0D08C690-4C72-47C4-ADBC-6DBFC463FC3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40055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EBB122E-6E5D-4B48-91C0-C6EB8BA3D2D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40055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A968314E-9F6B-4D90-BC2A-C5BB6AC70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65467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98FF5C01-8CE1-475F-A59A-011328494FC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2103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DC690F93-088F-498C-9B26-2DCE00A1145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2103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1D462CE1-BEE9-45C4-AB54-354D05E69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4" hasCustomPrompt="1"/>
          </p:nvPr>
        </p:nvSpPr>
        <p:spPr>
          <a:xfrm>
            <a:off x="8353860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9FA2731A-D1B2-4144-8373-12B9313F9BF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017411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F61DF59D-6B27-4EC6-A151-0F9B99DC8051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017411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020462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005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7057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5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058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526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7223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5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1092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489EE1C9-68AE-4BDD-B34C-9DE809C4D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>
              <a:alpha val="84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9F89ADF8-2320-4EC3-98EA-5CB618A52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0"/>
            <a:ext cx="6781800" cy="6324600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25" y="2265916"/>
            <a:ext cx="5314950" cy="3488998"/>
          </a:xfrm>
          <a:noFill/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4D12B-58A6-47D1-9B2D-697AB265C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375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3FC1AA-8591-43A1-9962-1599E1A8A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482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1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60B2D8-3756-4781-A8DD-692C3F895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0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011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5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EDA9EB-20CE-4EA1-9720-40FBEB456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650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6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033509-FE6E-46FC-85C8-B777FBA2F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915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8135" y="1219200"/>
            <a:ext cx="7232465" cy="9036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932519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032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857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4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8034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53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450" y="4343400"/>
            <a:ext cx="4381500" cy="1355732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495801"/>
            <a:ext cx="4876800" cy="6096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31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14478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621E917-505B-493E-99EE-2E57CB332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2466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72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Emphasis-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1676400"/>
            <a:ext cx="10837333" cy="424732"/>
          </a:xfrm>
          <a:solidFill>
            <a:schemeClr val="accent1"/>
          </a:solidFill>
        </p:spPr>
        <p:txBody>
          <a:bodyPr wrap="square" lIns="640080" rIns="91440">
            <a:sp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8E95652-9528-4150-8049-C40C3BB1B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05947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103120"/>
            <a:ext cx="11106150" cy="422148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3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9" r:id="rId2"/>
    <p:sldLayoutId id="2147483961" r:id="rId3"/>
    <p:sldLayoutId id="2147483962" r:id="rId4"/>
    <p:sldLayoutId id="2147483964" r:id="rId5"/>
    <p:sldLayoutId id="2147483958" r:id="rId6"/>
    <p:sldLayoutId id="2147483963" r:id="rId7"/>
    <p:sldLayoutId id="2147483957" r:id="rId8"/>
    <p:sldLayoutId id="2147483965" r:id="rId9"/>
    <p:sldLayoutId id="2147483966" r:id="rId10"/>
    <p:sldLayoutId id="2147483996" r:id="rId11"/>
    <p:sldLayoutId id="2147483997" r:id="rId12"/>
    <p:sldLayoutId id="2147483998" r:id="rId13"/>
    <p:sldLayoutId id="2147483999" r:id="rId14"/>
    <p:sldLayoutId id="2147484000" r:id="rId15"/>
    <p:sldLayoutId id="2147484001" r:id="rId16"/>
    <p:sldLayoutId id="2147484007" r:id="rId17"/>
    <p:sldLayoutId id="2147483967" r:id="rId18"/>
    <p:sldLayoutId id="2147483968" r:id="rId19"/>
    <p:sldLayoutId id="2147483987" r:id="rId20"/>
    <p:sldLayoutId id="2147483969" r:id="rId21"/>
    <p:sldLayoutId id="2147483970" r:id="rId22"/>
    <p:sldLayoutId id="2147483971" r:id="rId23"/>
    <p:sldLayoutId id="2147483972" r:id="rId24"/>
    <p:sldLayoutId id="2147483973" r:id="rId25"/>
    <p:sldLayoutId id="2147483978" r:id="rId26"/>
    <p:sldLayoutId id="2147483974" r:id="rId27"/>
    <p:sldLayoutId id="2147483975" r:id="rId28"/>
    <p:sldLayoutId id="2147483976" r:id="rId29"/>
    <p:sldLayoutId id="2147483977" r:id="rId30"/>
    <p:sldLayoutId id="2147483988" r:id="rId31"/>
    <p:sldLayoutId id="2147483989" r:id="rId32"/>
    <p:sldLayoutId id="2147483990" r:id="rId33"/>
    <p:sldLayoutId id="2147483991" r:id="rId34"/>
    <p:sldLayoutId id="2147483992" r:id="rId35"/>
    <p:sldLayoutId id="2147483993" r:id="rId36"/>
    <p:sldLayoutId id="2147483995" r:id="rId37"/>
    <p:sldLayoutId id="2147484002" r:id="rId38"/>
    <p:sldLayoutId id="2147484003" r:id="rId39"/>
    <p:sldLayoutId id="2147484004" r:id="rId40"/>
    <p:sldLayoutId id="2147483994" r:id="rId41"/>
    <p:sldLayoutId id="2147484005" r:id="rId42"/>
    <p:sldLayoutId id="2147484006" r:id="rId43"/>
    <p:sldLayoutId id="2147483979" r:id="rId44"/>
    <p:sldLayoutId id="2147483980" r:id="rId45"/>
    <p:sldLayoutId id="2147483981" r:id="rId46"/>
    <p:sldLayoutId id="2147483982" r:id="rId47"/>
    <p:sldLayoutId id="2147483983" r:id="rId48"/>
    <p:sldLayoutId id="2147483984" r:id="rId49"/>
    <p:sldLayoutId id="2147483985" r:id="rId50"/>
    <p:sldLayoutId id="2147483986" r:id="rId51"/>
    <p:sldLayoutId id="2147484008" r:id="rId52"/>
    <p:sldLayoutId id="2147484009" r:id="rId53"/>
    <p:sldLayoutId id="2147484010" r:id="rId54"/>
    <p:sldLayoutId id="2147484011" r:id="rId55"/>
    <p:sldLayoutId id="2147484012" r:id="rId5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Decorative:  tall buildings.">
            <a:extLst>
              <a:ext uri="{FF2B5EF4-FFF2-40B4-BE49-F238E27FC236}">
                <a16:creationId xmlns:a16="http://schemas.microsoft.com/office/drawing/2014/main" id="{09890287-4DB6-4C87-AEAF-17E9594F4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7813" b="7813"/>
          <a:stretch>
            <a:fillRect/>
          </a:stretch>
        </p:blipFill>
        <p:spPr/>
      </p:pic>
      <p:sp>
        <p:nvSpPr>
          <p:cNvPr id="285" name="Text Placeholder 284">
            <a:extLst>
              <a:ext uri="{FF2B5EF4-FFF2-40B4-BE49-F238E27FC236}">
                <a16:creationId xmlns:a16="http://schemas.microsoft.com/office/drawing/2014/main" id="{C0BF9B80-F084-4423-8C1C-E79BE8298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6" name="Text Placeholder 285">
            <a:extLst>
              <a:ext uri="{FF2B5EF4-FFF2-40B4-BE49-F238E27FC236}">
                <a16:creationId xmlns:a16="http://schemas.microsoft.com/office/drawing/2014/main" id="{9626180B-FF05-48CF-BFB3-C95C9B5DA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933031D-018B-489E-B613-2113C1CD23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Crowdfunding AND </a:t>
            </a:r>
            <a:br>
              <a:rPr lang="en-US" dirty="0"/>
            </a:br>
            <a:r>
              <a:rPr lang="en-US" dirty="0"/>
              <a:t>Regulation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06F8B2E-A7F5-4413-BEED-BFF7C3D9FF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[</a:t>
            </a:r>
            <a:r>
              <a:rPr lang="en-US" i="1" dirty="0"/>
              <a:t>Student</a:t>
            </a:r>
            <a:r>
              <a:rPr lang="en-US" dirty="0"/>
              <a:t> </a:t>
            </a:r>
            <a:r>
              <a:rPr lang="en-US" i="1" dirty="0"/>
              <a:t>Name</a:t>
            </a:r>
            <a:r>
              <a:rPr lang="en-US" dirty="0"/>
              <a:t>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28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990600"/>
            <a:ext cx="10805160" cy="707886"/>
          </a:xfrm>
        </p:spPr>
        <p:txBody>
          <a:bodyPr>
            <a:normAutofit/>
          </a:bodyPr>
          <a:lstStyle/>
          <a:p>
            <a:r>
              <a:rPr lang="en-US" sz="3600" dirty="0"/>
              <a:t>Important Financial Regulations</a:t>
            </a:r>
          </a:p>
        </p:txBody>
      </p:sp>
      <p:pic>
        <p:nvPicPr>
          <p:cNvPr id="10" name="Picture Placeholder 5" descr="Decorative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107472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990600"/>
            <a:ext cx="10608732" cy="707886"/>
          </a:xfrm>
        </p:spPr>
        <p:txBody>
          <a:bodyPr>
            <a:normAutofit/>
          </a:bodyPr>
          <a:lstStyle/>
          <a:p>
            <a:r>
              <a:rPr lang="en-US" sz="3600" dirty="0"/>
              <a:t>Business Changes to Crowdsourcing</a:t>
            </a:r>
          </a:p>
        </p:txBody>
      </p:sp>
      <p:pic>
        <p:nvPicPr>
          <p:cNvPr id="10" name="Picture Placeholder 5" descr="Decorative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1275478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990600"/>
            <a:ext cx="10608732" cy="707886"/>
          </a:xfrm>
        </p:spPr>
        <p:txBody>
          <a:bodyPr>
            <a:normAutofit/>
          </a:bodyPr>
          <a:lstStyle/>
          <a:p>
            <a:r>
              <a:rPr lang="en-US" sz="3600" dirty="0"/>
              <a:t>Business Changes to Crowdsourcing (cont.)</a:t>
            </a:r>
          </a:p>
        </p:txBody>
      </p:sp>
      <p:pic>
        <p:nvPicPr>
          <p:cNvPr id="10" name="Picture Placeholder 5" descr="Decorative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56363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990600"/>
            <a:ext cx="10805160" cy="707886"/>
          </a:xfrm>
        </p:spPr>
        <p:txBody>
          <a:bodyPr>
            <a:normAutofit/>
          </a:bodyPr>
          <a:lstStyle/>
          <a:p>
            <a:r>
              <a:rPr lang="en-US" sz="3600" dirty="0"/>
              <a:t>Suggested Actions</a:t>
            </a:r>
          </a:p>
        </p:txBody>
      </p:sp>
      <p:pic>
        <p:nvPicPr>
          <p:cNvPr id="10" name="Picture Placeholder 5" descr="Decorative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665566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990600"/>
            <a:ext cx="10805160" cy="707886"/>
          </a:xfrm>
        </p:spPr>
        <p:txBody>
          <a:bodyPr>
            <a:normAutofit/>
          </a:bodyPr>
          <a:lstStyle/>
          <a:p>
            <a:r>
              <a:rPr lang="en-US" sz="3600" dirty="0"/>
              <a:t>Suggested Actions (Cont.)</a:t>
            </a:r>
          </a:p>
        </p:txBody>
      </p:sp>
      <p:pic>
        <p:nvPicPr>
          <p:cNvPr id="10" name="Picture Placeholder 5" descr="Decorative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464070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rnClassicBlock-3">
  <a:themeElements>
    <a:clrScheme name="MSFT_ELT_ModernClassicBlock_03">
      <a:dk1>
        <a:sysClr val="windowText" lastClr="000000"/>
      </a:dk1>
      <a:lt1>
        <a:sysClr val="window" lastClr="FFFFFF"/>
      </a:lt1>
      <a:dk2>
        <a:srgbClr val="43467B"/>
      </a:dk2>
      <a:lt2>
        <a:srgbClr val="DFE3E5"/>
      </a:lt2>
      <a:accent1>
        <a:srgbClr val="43467B"/>
      </a:accent1>
      <a:accent2>
        <a:srgbClr val="E58C09"/>
      </a:accent2>
      <a:accent3>
        <a:srgbClr val="2683C6"/>
      </a:accent3>
      <a:accent4>
        <a:srgbClr val="EEC621"/>
      </a:accent4>
      <a:accent5>
        <a:srgbClr val="1D9BA1"/>
      </a:accent5>
      <a:accent6>
        <a:srgbClr val="87175F"/>
      </a:accent6>
      <a:hlink>
        <a:srgbClr val="0070C0"/>
      </a:hlink>
      <a:folHlink>
        <a:srgbClr val="C00000"/>
      </a:folHlink>
    </a:clrScheme>
    <a:fontScheme name="MSFT_ELT_ModernClassicBlock_03">
      <a:majorFont>
        <a:latin typeface="Tw Cen MT Condensed"/>
        <a:ea typeface=""/>
        <a:cs typeface=""/>
      </a:majorFont>
      <a:minorFont>
        <a:latin typeface="Tw Cen M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T_Template_ModernClassicBlockLT_v4" id="{30DDF308-B484-4DB0-8959-4BA762476498}" vid="{49FD44A8-5F40-4E6E-BC83-04BD3C4DB2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9fc9171bb41dc08635275f351de8590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29387215989a890c06011de04edfe97d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106BD98-E608-40A1-98A8-93D5976215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FCA5F6-1A5A-4D78-BDE2-C793B61E0E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86D9CC-0D9D-4BFE-B3F3-26F480BF8C8A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classic block presentation</Template>
  <TotalTime>52</TotalTime>
  <Words>42</Words>
  <Application>Microsoft Office PowerPoint</Application>
  <PresentationFormat>Widescreen</PresentationFormat>
  <Paragraphs>18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Tw Cen MT</vt:lpstr>
      <vt:lpstr>Tw Cen MT Condensed</vt:lpstr>
      <vt:lpstr>Wingdings 3</vt:lpstr>
      <vt:lpstr>ModernClassicBlock-3</vt:lpstr>
      <vt:lpstr>Crowdfunding AND  Regulation </vt:lpstr>
      <vt:lpstr>Important Financial Regulations</vt:lpstr>
      <vt:lpstr>Business Changes to Crowdsourcing</vt:lpstr>
      <vt:lpstr>Business Changes to Crowdsourcing (cont.)</vt:lpstr>
      <vt:lpstr>Suggested Actions</vt:lpstr>
      <vt:lpstr>Suggested Actions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TITLE</dc:title>
  <dc:creator>Marie Smith</dc:creator>
  <cp:lastModifiedBy>Warner, Glenda</cp:lastModifiedBy>
  <cp:revision>9</cp:revision>
  <dcterms:created xsi:type="dcterms:W3CDTF">2021-04-18T21:39:09Z</dcterms:created>
  <dcterms:modified xsi:type="dcterms:W3CDTF">2023-03-11T23:48:36Z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